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75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18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3.png" ContentType="image/png"/>
  <Override PartName="/ppt/media/image73.png" ContentType="image/png"/>
  <Override PartName="/ppt/media/image35.png" ContentType="image/png"/>
  <Override PartName="/ppt/media/image17.png" ContentType="image/png"/>
  <Override PartName="/ppt/media/image5.png" ContentType="image/png"/>
  <Override PartName="/ppt/media/image72.png" ContentType="image/png"/>
  <Override PartName="/ppt/media/image70.png" ContentType="image/png"/>
  <Override PartName="/ppt/media/image28.png" ContentType="image/png"/>
  <Override PartName="/ppt/media/image6.jpeg" ContentType="image/jpe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24.png" ContentType="image/png"/>
  <Override PartName="/ppt/media/image68.jpeg" ContentType="image/jpe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jpeg" ContentType="image/jpeg"/>
  <Override PartName="/ppt/media/image74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B273F20-3113-4A65-B741-150A4976E94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0D1BB3F-7D14-4E20-ADEE-03364581A19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7C2472E-4830-4012-95C5-156487A6E41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671E71D-E680-44EB-AD29-6E22A7C41CD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1190EE1-344D-48D5-9F63-1C618668543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88480" y="4568760"/>
            <a:ext cx="2676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Gregory Siegfried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December 21</a:t>
            </a:r>
            <a:r>
              <a:rPr b="0" lang="en-US" sz="1800" spc="-1" strike="noStrike" baseline="14000000">
                <a:solidFill>
                  <a:srgbClr val="e7e6e6"/>
                </a:solidFill>
                <a:latin typeface="Abadi"/>
                <a:ea typeface="SF Pro"/>
              </a:rPr>
              <a:t>st</a:t>
            </a: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, 2021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2400" cy="62748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85E44F-176F-407D-87A6-7B87FCE80E4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0" y="1857960"/>
            <a:ext cx="12191040" cy="161604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735840" y="4281120"/>
            <a:ext cx="1071972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https://github.com/siegfriedgreg/IBM-Data-Science-Coursera/blob/main/Capstone%20Data_Science/Lab%20-%203%20-%20SpaceX-Data%20Wrangling.ipynb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C4FAEF9-D1E9-4116-BB9D-ABB2EA0069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Using catplot, scatterplot, bar chart, and line plot, to visualize the data across Launch Site, Flight Number, Payload Mass, and Orbit.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All points being plotted are colored by a successful or unsuccessful launch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Examples: Slides 17-23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https://github.com/siegfriedgreg/IBM-Data-Science-Coursera/blob/main/Capstone%20Data_Science/Lab%20-%204%20-%20EDA%20Data%20Visualization.ipynb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9433DB3-FCC8-4BB2-A289-6EA96983A51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11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770040" y="1806480"/>
            <a:ext cx="97437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Selected Items to List: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Distinct Launch Sites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Total or Average Payload Across Features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Booster Versions on Payload Ranges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Outcomes for Dates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Examples: Slides 24-33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https://github.com/siegfriedgreg/IBM-Data-Science-Coursera/blob/main/Capstone%20Data_Science/Lab%20-%205%20-%20EDA%20SQL%20Queries.ipynb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3434E18-3DE4-4123-BFCE-601269E20D1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838080" y="187488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Markers and Circles were added to aid in locating launch sites and zooming levels.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Marker Clusters were added to aid in visualizing launch outcomes for each site.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Feature Lines and Distances were added to show proximity to Cities, Rail Roads, Highways, and Coastlines.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Examples: Slides 34-37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https://github.com/siegfriedgreg/IBM-Data-Science-Coursera/blob/main/Capstone%20Data_Science/Lab%20-%206%20-%20Folium%20Map.ipynb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69AEB0-2513-45A7-BF7D-4E8EBE72A41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Selecting one or all launch sites you can: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1) see the launch outcomes as a percentage in a pie chart.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2) see the launch outcomes per booster across all payload ranges,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with a slider to narrow down values as a scatter plot.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Examples: Slides 38-41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https://github.com/siegfriedgreg/IBM-Data-Science-Coursera/blob/main/Capstone%20Data_Science/Lab%20-%207%20-%20SpaceX%20Dash%20App.py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D4D85B3-AECC-4E03-9ED3-DA781089727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 data set had one hot encoded features such as Orbit, Launch Site, Landing Pad, and Serial were set as X features. Another data set was used to confirm the Class outcomes as Y features.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The X and Y features were used to train-test-split the data sets.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GridSearch was used to find the best parameters for K Nearest Neighbors, Logistic Regression, Decision Tree, and Support Vector Machine.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Examples: Slides 42-44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https://github.com/siegfriedgreg/IBM-Data-Science-Coursera/blob/main/Capstone%20Data_Science/Lab%20-%208%20-%20SpaceX%20Predictive%20Analysis.ipynb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40960" y="1807200"/>
            <a:ext cx="7066800" cy="16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556D18B-B294-49AD-8E73-8A150C85C34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55B09CC-EB7F-4422-BC18-3EA3250D5F9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865080" y="2057400"/>
            <a:ext cx="3930480" cy="38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Class coloring indicates launch outcome. 0 is unsuccessful and 1 is successful.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5386320" y="1388880"/>
            <a:ext cx="5495400" cy="497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26D8E0E-7365-43AE-8FD1-2DE236AC88E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18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70040" y="2069640"/>
            <a:ext cx="3930480" cy="38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Class coloring indicates launch outcome. 0 is unsuccessful and 1 is successful.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Mass vs. Launch 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4754880" y="1828800"/>
            <a:ext cx="6583320" cy="384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DA6674B6-12D8-410C-80D5-98F30B1DA30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657600" y="1828800"/>
            <a:ext cx="6583320" cy="46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CEDEC24-8241-4502-A7DA-716B369CFEA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770040" y="2082240"/>
            <a:ext cx="3930480" cy="38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Orbit Type vs. Success Rate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5212080" y="1818000"/>
            <a:ext cx="5943240" cy="403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FDE1AB3-E6FA-4C2E-828B-3BAB2D9CC7B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770040" y="2069640"/>
            <a:ext cx="3930480" cy="38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Flight number vs.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5029200" y="1828800"/>
            <a:ext cx="6034680" cy="397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C299E1-1DA2-45CA-B020-7421CC7B7E3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70040" y="2057400"/>
            <a:ext cx="3930480" cy="38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payload vs.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Mass vs. Orbit 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5212080" y="1828800"/>
            <a:ext cx="6126120" cy="395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8B49039-5F2A-4AB2-AD91-6DBAA1C0130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770040" y="2069640"/>
            <a:ext cx="3930480" cy="38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line chart of yearly average success rate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5212080" y="1880640"/>
            <a:ext cx="6034680" cy="387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DB49B7-3279-482C-A7AF-318DA31DB98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408960" y="1828800"/>
            <a:ext cx="11295360" cy="365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618B008-AE88-486E-8D85-0AE6CC87BFB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457200" y="1828800"/>
            <a:ext cx="11182320" cy="365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332D402-5698-498D-B9F2-73D29081EB2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365760" y="1828800"/>
            <a:ext cx="11470320" cy="274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398DC26-5B26-4486-BC6B-7FFC353D9D8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365760" y="1828800"/>
            <a:ext cx="11378880" cy="274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87843D6-21A1-40F3-989C-54046612347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325080" y="1792080"/>
            <a:ext cx="11470320" cy="277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DD0A70-8EF3-4995-A278-3CE2A5A3F96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274320" y="1808280"/>
            <a:ext cx="11461680" cy="322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DAA0BC0D-9C38-447B-8EFE-7ED39D2DFBE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59040" y="2684880"/>
            <a:ext cx="4016160" cy="10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US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EE84E17-31B7-48EC-924D-5B0D0069AA6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365760" y="1828800"/>
            <a:ext cx="11550240" cy="293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F1141C-9F6A-4848-A563-AAD9893D097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274680" y="1554480"/>
            <a:ext cx="11612520" cy="434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5F8011A-D125-456E-8042-514F3DF348C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216000" y="1828800"/>
            <a:ext cx="11694600" cy="320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B47DD7C-03B9-4F99-B632-5C31E49E20A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274320" y="1834560"/>
            <a:ext cx="11583000" cy="319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FAFABEA-9200-4874-829B-A40C2BF67E1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Folium Map - Launch Sites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1463400" y="2041200"/>
            <a:ext cx="8869320" cy="4384440"/>
          </a:xfrm>
          <a:prstGeom prst="rect">
            <a:avLst/>
          </a:prstGeom>
          <a:ln>
            <a:noFill/>
          </a:ln>
        </p:spPr>
      </p:pic>
      <p:sp>
        <p:nvSpPr>
          <p:cNvPr id="266" name="TextShape 3"/>
          <p:cNvSpPr txBox="1"/>
          <p:nvPr/>
        </p:nvSpPr>
        <p:spPr>
          <a:xfrm>
            <a:off x="2743200" y="1482480"/>
            <a:ext cx="6400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Global screen shot of folium map with launch site locations.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3B38843-7671-4BFF-A9A8-3EC655716EC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35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Folium Map – Launch Outcome Markers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1422720" y="2144160"/>
            <a:ext cx="8635680" cy="4256640"/>
          </a:xfrm>
          <a:prstGeom prst="rect">
            <a:avLst/>
          </a:prstGeom>
          <a:ln>
            <a:noFill/>
          </a:ln>
        </p:spPr>
      </p:pic>
      <p:sp>
        <p:nvSpPr>
          <p:cNvPr id="270" name="TextShape 3"/>
          <p:cNvSpPr txBox="1"/>
          <p:nvPr/>
        </p:nvSpPr>
        <p:spPr>
          <a:xfrm>
            <a:off x="3017520" y="1573920"/>
            <a:ext cx="5394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Launch outcome markers for site: CCAFS LC-40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92B743D-5C28-47AD-8D92-FCF4AD6751D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Folium Map – Local Feature Markers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1563120" y="1985760"/>
            <a:ext cx="8769600" cy="4416120"/>
          </a:xfrm>
          <a:prstGeom prst="rect">
            <a:avLst/>
          </a:prstGeom>
          <a:ln>
            <a:noFill/>
          </a:ln>
        </p:spPr>
      </p:pic>
      <p:sp>
        <p:nvSpPr>
          <p:cNvPr id="274" name="TextShape 3"/>
          <p:cNvSpPr txBox="1"/>
          <p:nvPr/>
        </p:nvSpPr>
        <p:spPr>
          <a:xfrm>
            <a:off x="3566160" y="1482480"/>
            <a:ext cx="5212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Locations of features around site: KSC LC-39A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5E45FA4-41E5-4002-A161-D547EE650CB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Dash – Successful Outcome by 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582120" y="1837080"/>
            <a:ext cx="11155680" cy="3325320"/>
          </a:xfrm>
          <a:prstGeom prst="rect">
            <a:avLst/>
          </a:prstGeom>
          <a:ln>
            <a:noFill/>
          </a:ln>
        </p:spPr>
      </p:pic>
      <p:sp>
        <p:nvSpPr>
          <p:cNvPr id="278" name="TextShape 3"/>
          <p:cNvSpPr txBox="1"/>
          <p:nvPr/>
        </p:nvSpPr>
        <p:spPr>
          <a:xfrm>
            <a:off x="2926080" y="5505840"/>
            <a:ext cx="6126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Successful landings are shown across all launch sites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43BC9813-F1C5-46AA-9A97-2429144D302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28000" y="538560"/>
            <a:ext cx="105282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958680" y="2521440"/>
            <a:ext cx="565920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4"/>
          <p:cNvSpPr/>
          <p:nvPr/>
        </p:nvSpPr>
        <p:spPr>
          <a:xfrm>
            <a:off x="914400" y="1828800"/>
            <a:ext cx="10056960" cy="23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Space X, our biggest competitor, have been able to reuse their Falcon 9 first stage boosters, to allow an entry price of $62 million for orbital launches.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Our company, Space Y, need to figure out launch success and booster reuse-ability, to allow for better analysis in contract bidding.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Our question: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we determine the price of a Space X launch based on the success of reusing the first stage?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5D7DBA7-AB79-4C98-A7DB-4DE1D5DBCF9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Dash – Most Successful 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731520" y="1828800"/>
            <a:ext cx="10880640" cy="3278520"/>
          </a:xfrm>
          <a:prstGeom prst="rect">
            <a:avLst/>
          </a:prstGeom>
          <a:ln>
            <a:noFill/>
          </a:ln>
        </p:spPr>
      </p:pic>
      <p:sp>
        <p:nvSpPr>
          <p:cNvPr id="282" name="TextShape 3"/>
          <p:cNvSpPr txBox="1"/>
          <p:nvPr/>
        </p:nvSpPr>
        <p:spPr>
          <a:xfrm>
            <a:off x="2743200" y="5486400"/>
            <a:ext cx="6126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Successful landings are coded 1 and Unsuccessful as 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683BDAE-B76B-40DD-87F8-0CE210C1313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Dash – Payload Mass vs. Launch Outcome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365760" y="2468880"/>
            <a:ext cx="11511720" cy="3487320"/>
          </a:xfrm>
          <a:prstGeom prst="rect">
            <a:avLst/>
          </a:prstGeom>
          <a:ln>
            <a:noFill/>
          </a:ln>
        </p:spPr>
      </p:pic>
      <p:sp>
        <p:nvSpPr>
          <p:cNvPr id="286" name="TextShape 3"/>
          <p:cNvSpPr txBox="1"/>
          <p:nvPr/>
        </p:nvSpPr>
        <p:spPr>
          <a:xfrm>
            <a:off x="1463040" y="1737360"/>
            <a:ext cx="8412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All sites with payload range between 2500 to 7000 kg, booster version by color.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66ADA36-BA59-42C6-9BC0-D9FFB070BE9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4749840" y="1873800"/>
            <a:ext cx="6286680" cy="452700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914400" y="2286000"/>
            <a:ext cx="457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The logistic regression algorithm, or LogReg, performed the best.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9FCFAAD-D026-4633-B092-838158E39C4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5487480" y="1828800"/>
            <a:ext cx="5484960" cy="4235040"/>
          </a:xfrm>
          <a:prstGeom prst="rect">
            <a:avLst/>
          </a:prstGeom>
          <a:ln>
            <a:noFill/>
          </a:ln>
        </p:spPr>
      </p:pic>
      <p:sp>
        <p:nvSpPr>
          <p:cNvPr id="294" name="CustomShape 3"/>
          <p:cNvSpPr/>
          <p:nvPr/>
        </p:nvSpPr>
        <p:spPr>
          <a:xfrm>
            <a:off x="914400" y="1920240"/>
            <a:ext cx="45727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The Logistic Regression Confusion Matrix has 3 false positives where it predicted a flight would land but it did not.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4A11B7C-5F79-4500-B34D-2256839813C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770040" y="1874880"/>
            <a:ext cx="59022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903E67D-F6B6-41C4-A47F-FEF24FA3639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770040" y="185940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944892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7C9F1A6-7699-42AD-9ADB-D52E2409A9D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BB115F7-231E-4E52-BA6D-9F96B0D4D34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70040" y="1580760"/>
            <a:ext cx="10103040" cy="52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US" sz="88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collected </a:t>
            </a:r>
            <a:endParaRPr b="0" lang="en-US" sz="76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US" sz="88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US" sz="76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US" sz="88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US" sz="88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US" sz="88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How to build, tune, evaluate classification models</a:t>
            </a:r>
            <a:endParaRPr b="0" lang="en-US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76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89AAFB6-BBFE-413A-800F-73ABEB1D90D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7004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Describe how data sets were collected.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to present your data collection process use key phrases and flowcharts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B70155F-620B-453E-B57E-5C27B28498B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91440" y="1828800"/>
            <a:ext cx="11835720" cy="156888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731520" y="4114800"/>
            <a:ext cx="109720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https://github.com/siegfriedgreg/IBM-Data-Science-Coursera/blob/main/Capstone%20Data_Science/Lab%20-%201%20-%20SpaceX-API%20Calls.ipynb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76FE0DC-ED3F-4EEE-B1FC-56D20DB77CF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922320" y="691200"/>
            <a:ext cx="1051380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360" y="1828800"/>
            <a:ext cx="12191040" cy="1616040"/>
          </a:xfrm>
          <a:prstGeom prst="rect">
            <a:avLst/>
          </a:prstGeom>
          <a:ln>
            <a:noFill/>
          </a:ln>
        </p:spPr>
      </p:pic>
      <p:sp>
        <p:nvSpPr>
          <p:cNvPr id="185" name="CustomShape 4"/>
          <p:cNvSpPr/>
          <p:nvPr/>
        </p:nvSpPr>
        <p:spPr>
          <a:xfrm>
            <a:off x="914400" y="4206240"/>
            <a:ext cx="10057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5"/>
          <p:cNvSpPr/>
          <p:nvPr/>
        </p:nvSpPr>
        <p:spPr>
          <a:xfrm>
            <a:off x="731520" y="4206240"/>
            <a:ext cx="1069776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https://github.com/siegfriedgreg/IBM-Data-Science-Coursera/blob/main/Capstone%20Data_Science/Lab%20-%202%20-%20SpaceX-Web%20Scraping.ipynb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Application>LibreOffice/6.4.7.2$Linux_X86_64 LibreOffice_project/40$Build-2</Application>
  <Words>1336</Words>
  <Paragraphs>229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2021-12-29T00:04:03Z</dcterms:modified>
  <cp:revision>201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0x010100EECD86F56755A646AC8AFCBCBD967F21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